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63" r:id="rId3"/>
    <p:sldId id="285" r:id="rId4"/>
    <p:sldId id="264" r:id="rId5"/>
    <p:sldId id="265" r:id="rId6"/>
    <p:sldId id="257" r:id="rId7"/>
    <p:sldId id="258" r:id="rId8"/>
    <p:sldId id="286" r:id="rId9"/>
    <p:sldId id="260" r:id="rId10"/>
    <p:sldId id="281" r:id="rId11"/>
    <p:sldId id="282" r:id="rId12"/>
    <p:sldId id="259" r:id="rId13"/>
    <p:sldId id="261" r:id="rId14"/>
    <p:sldId id="266" r:id="rId15"/>
    <p:sldId id="268" r:id="rId16"/>
    <p:sldId id="272" r:id="rId17"/>
    <p:sldId id="273" r:id="rId18"/>
    <p:sldId id="271" r:id="rId19"/>
    <p:sldId id="269" r:id="rId20"/>
    <p:sldId id="275" r:id="rId21"/>
    <p:sldId id="277" r:id="rId22"/>
    <p:sldId id="278" r:id="rId23"/>
    <p:sldId id="280" r:id="rId24"/>
    <p:sldId id="283" r:id="rId25"/>
    <p:sldId id="287" r:id="rId26"/>
    <p:sldId id="284" r:id="rId27"/>
    <p:sldId id="279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9624F0-4924-435B-8144-069B62D31C97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FC7B03-BE66-4EB7-9065-FA75526288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30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FC7B03-BE66-4EB7-9065-FA755262883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167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151C94-149D-4C59-B3F2-0430B64721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9B63D7-DA5D-4825-8A54-E5F812B14E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5C9664-7893-4FF9-801A-5ECC70617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30727A-BF59-4AED-AB35-37E5F1E5F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6B0395-E2E0-4536-90F1-DCC94741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85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458E3C-C9A8-43BE-AEE3-FC020DACD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E850CA-0885-4406-AA62-13EBF4AFC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8F9329-B876-4185-8CD8-6AE9C017A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AB1D9BE-04A0-4CCE-8F45-16446BA2E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3EF469-D99C-49F2-89DD-84A226DA3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98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554F45-9DAC-4E80-9772-3CCDBB46A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DCFBA04-184D-483D-8D3B-552240880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D29EE3A-F1B8-4699-87B9-0244CF833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26C228-F756-491B-892B-C84A857F6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3F6AD2-6FCA-491E-BADD-7ECDBFFE6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00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76533C-4314-4E0D-89A6-065E5AB7A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6BB164-847F-452C-A10E-EBBE6E3E6F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C6EB764-31C9-4439-86F4-C1CAB9B6FB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DFEF068-F61B-4D6B-ABD9-17452DD82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020E42-EBA8-4D5A-A484-37DEC19D5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CBE2E93-5249-4459-AE54-AFC3A1AE1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6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2438AB-877E-4A39-BFE4-EF04C1F9B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1A0BD4-537C-44A2-8358-3F649AFE1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DADFC9F-6D13-457B-BCB9-5041D2E331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2BA8B3D-F0E3-4235-B27D-D46FC882FA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0C5CA54-0D63-4A30-B89B-2C75ACA171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C214B8-8F62-4E90-8BEF-FF86CB546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DB48535-D10A-414E-8C3E-3E9D331F5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3D55C0F-042D-4ECA-AAC1-BD0110443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31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984D5D-70CD-48D7-ABC7-6B742588E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7DE84D3-FF02-48EE-8759-9DF0BB1E5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D8F1284-8718-4042-BBF3-85132DC0F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7FA9544-FB9A-469F-AB80-92A10C522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76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D4F8103-9796-4DB3-9CF1-D7AD04960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ED9BB1C-1D7F-4461-B039-1CCBF2010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A378B05-22BE-4141-8852-8F834B2A2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42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3C2EA8-36AD-46CD-BE7E-CE03CADDE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9CC30A-14DF-4F30-8625-46909806C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91239F8-2272-4D95-A9E2-05B8D85BC1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7BDAFB8-CAEB-42CF-9FF3-8E79D5625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EF5100-1FD9-4640-9ED6-568B7F917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5BC85B-8A6A-4A5A-B6AB-45253D482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44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AB2709-3A04-4981-882A-79099DCA4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B1FC542-AAF9-4752-8978-FB75022666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B06C2D4-F1B6-4A84-AD6F-7D971DE2E3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97D08D-B30A-4DBF-AD3B-91508FB0E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227D12C-0DD1-497F-92A3-FA1186C91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9BAB8C7-C864-42E6-BE6D-1EAD4076B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35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850BFA-3C02-4AD7-A6A7-7AD811F12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B62C5C6-6F96-46B4-99B3-2A960054F3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7766A2A-1FA1-4129-8DA6-1FE2C5B42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5E516BA-F508-4B10-A8DE-0F1B48025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42D4B40-C7DD-4C75-9C18-E1BD49A4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5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853E38E-0622-4E5F-AF59-A442636F61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6C3B6D7-5F62-4AAA-93AF-B975DEC7B4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351613-1FE2-4AFA-949C-66D916ECF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520F88-2439-48A8-B91E-E3024E04B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2A1B20-83C1-48F6-A553-366B94984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08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s://presentation-creation.ru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F7618-AFFA-4777-B050-79A55E4A7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AF6512-FDEB-4200-AE89-95997A2169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900B99-77E6-4EAF-AA77-D91F6610E3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826CA-0663-4E07-A376-4C9EE9A80E09}" type="datetimeFigureOut">
              <a:rPr lang="ru-RU" smtClean="0"/>
              <a:t>20.05.2023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7B041F-D5E0-40A6-9FDB-4186443F74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797FB0-AC7D-47DF-89B6-AC4D4C6FEE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BB360-C7B8-4ECB-BBA3-6C39853F17C2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3"/>
            <a:extLst>
              <a:ext uri="{FF2B5EF4-FFF2-40B4-BE49-F238E27FC236}">
                <a16:creationId xmlns:a16="http://schemas.microsoft.com/office/drawing/2014/main" id="{3AF17038-5EE2-4EC0-950E-7BA99D4096B5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901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7" Type="http://schemas.openxmlformats.org/officeDocument/2006/relationships/image" Target="../media/image50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jpeg"/><Relationship Id="rId4" Type="http://schemas.openxmlformats.org/officeDocument/2006/relationships/image" Target="../media/image6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E24BE-FE75-42A6-893A-B25FEE60C9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2176" y="611924"/>
            <a:ext cx="9155823" cy="1330587"/>
          </a:xfrm>
        </p:spPr>
        <p:txBody>
          <a:bodyPr>
            <a:normAutofit fontScale="90000"/>
          </a:bodyPr>
          <a:lstStyle/>
          <a:p>
            <a:r>
              <a:rPr lang="ru-RU" sz="4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«Воспитатель, педагог, </a:t>
            </a:r>
            <a:r>
              <a:rPr lang="ru-RU" sz="48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48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48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наставник</a:t>
            </a:r>
            <a:r>
              <a:rPr lang="ru-RU" sz="4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  <a:endParaRPr lang="ru-RU" sz="4800" b="1" i="1" dirty="0">
              <a:solidFill>
                <a:schemeClr val="accent1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415761D-9B1B-4017-A760-2C0F624A43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9824" y="2304617"/>
            <a:ext cx="9144000" cy="861862"/>
          </a:xfrm>
        </p:spPr>
        <p:txBody>
          <a:bodyPr>
            <a:normAutofit lnSpcReduction="10000"/>
          </a:bodyPr>
          <a:lstStyle/>
          <a:p>
            <a:pPr marR="179705">
              <a:lnSpc>
                <a:spcPct val="106000"/>
              </a:lnSpc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Инновационные подходы в управленческой деятельности дошкольных образовательных организаций</a:t>
            </a: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CE200CBB-74C2-4D02-8DBF-F1BC78246D1F}"/>
              </a:ext>
            </a:extLst>
          </p:cNvPr>
          <p:cNvSpPr/>
          <p:nvPr/>
        </p:nvSpPr>
        <p:spPr>
          <a:xfrm>
            <a:off x="528682" y="2484732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EB5D25EF-D509-45DA-936A-A7D2BD20B965}"/>
              </a:ext>
            </a:extLst>
          </p:cNvPr>
          <p:cNvSpPr/>
          <p:nvPr/>
        </p:nvSpPr>
        <p:spPr>
          <a:xfrm>
            <a:off x="11550200" y="4299764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AA5FC647-2D8A-4F5A-B684-7C55417FBFAD}"/>
              </a:ext>
            </a:extLst>
          </p:cNvPr>
          <p:cNvSpPr/>
          <p:nvPr/>
        </p:nvSpPr>
        <p:spPr>
          <a:xfrm>
            <a:off x="602669" y="4826333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47F07273-829C-469F-AE3E-C0F884299065}"/>
              </a:ext>
            </a:extLst>
          </p:cNvPr>
          <p:cNvSpPr/>
          <p:nvPr/>
        </p:nvSpPr>
        <p:spPr>
          <a:xfrm>
            <a:off x="9676002" y="240251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0F36CB1C-C3D5-4931-B8BF-37E35D87D7BA}"/>
              </a:ext>
            </a:extLst>
          </p:cNvPr>
          <p:cNvSpPr/>
          <p:nvPr/>
        </p:nvSpPr>
        <p:spPr>
          <a:xfrm>
            <a:off x="391690" y="4429918"/>
            <a:ext cx="2379518" cy="2379518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id="{195D41C6-0EA3-4ABF-AF43-52DD04DE278E}"/>
              </a:ext>
            </a:extLst>
          </p:cNvPr>
          <p:cNvSpPr/>
          <p:nvPr/>
        </p:nvSpPr>
        <p:spPr>
          <a:xfrm>
            <a:off x="10823141" y="2806393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26ECA8E6-0026-4D04-9CD7-71F11E6E6330}"/>
              </a:ext>
            </a:extLst>
          </p:cNvPr>
          <p:cNvSpPr/>
          <p:nvPr/>
        </p:nvSpPr>
        <p:spPr>
          <a:xfrm>
            <a:off x="21008" y="317604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B053A47-DE65-4AFA-B633-772A68C68FF1}"/>
              </a:ext>
            </a:extLst>
          </p:cNvPr>
          <p:cNvSpPr/>
          <p:nvPr/>
        </p:nvSpPr>
        <p:spPr>
          <a:xfrm>
            <a:off x="10741767" y="499356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1D1A15B9-002A-4579-AEB3-70A29FEBF411}"/>
              </a:ext>
            </a:extLst>
          </p:cNvPr>
          <p:cNvSpPr/>
          <p:nvPr/>
        </p:nvSpPr>
        <p:spPr>
          <a:xfrm>
            <a:off x="11133451" y="5367784"/>
            <a:ext cx="468856" cy="4688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002" y="66402"/>
            <a:ext cx="2418330" cy="241833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8" y="24231"/>
            <a:ext cx="3120883" cy="24063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97188" y="4299764"/>
            <a:ext cx="6575612" cy="2441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179705" algn="r">
              <a:lnSpc>
                <a:spcPct val="106000"/>
              </a:lnSpc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Мунгалова Татьяна Андреевна,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705" algn="r">
              <a:lnSpc>
                <a:spcPct val="106000"/>
              </a:lnSpc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старший воспитатель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705" algn="r">
              <a:lnSpc>
                <a:spcPct val="106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высшей квалификационной категории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705" algn="r">
              <a:lnSpc>
                <a:spcPct val="106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БМА ДОУ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«Детский сад № 18»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705" algn="r">
              <a:lnSpc>
                <a:spcPct val="106000"/>
              </a:lnSpc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Шабунина Анастасия Александровна,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705" algn="r">
              <a:lnSpc>
                <a:spcPct val="106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старший воспитатель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705" algn="r">
              <a:lnSpc>
                <a:spcPct val="106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первой квалификационной категории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705" algn="r">
              <a:lnSpc>
                <a:spcPct val="106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БМА ДОУ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«Детский сад № 18»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01936" y="3033007"/>
            <a:ext cx="6279776" cy="1560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179705" algn="ctr">
              <a:lnSpc>
                <a:spcPct val="106000"/>
              </a:lnSpc>
              <a:spcAft>
                <a:spcPts val="0"/>
              </a:spcAft>
            </a:pPr>
            <a:r>
              <a:rPr lang="ru-RU" b="1" i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Наименование </a:t>
            </a:r>
            <a:r>
              <a:rPr lang="ru-RU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работы: </a:t>
            </a:r>
            <a:endParaRPr lang="ru-RU" sz="1600" b="1" i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705" algn="ctr">
              <a:lnSpc>
                <a:spcPct val="106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Реализация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управленческого проекта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созданию в БМАДОУ «Детский сад № 18» «Центра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духовно – нравственного воспитания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 средствами русской народной культуры»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0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896FB1-3146-4B89-8B63-ADD41FA76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608" y="3070181"/>
            <a:ext cx="10515600" cy="1325563"/>
          </a:xfrm>
        </p:spPr>
        <p:txBody>
          <a:bodyPr>
            <a:noAutofit/>
          </a:bodyPr>
          <a:lstStyle/>
          <a:p>
            <a:pPr marR="179705" algn="r">
              <a:lnSpc>
                <a:spcPct val="106000"/>
              </a:lnSpc>
              <a:spcAft>
                <a:spcPts val="0"/>
              </a:spcAft>
            </a:pP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Пренебрежение воспитанием есть </a:t>
            </a:r>
            <a:b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гибель людей, </a:t>
            </a:r>
            <a:b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семей, государств и всего</a:t>
            </a:r>
            <a:b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мира. </a:t>
            </a:r>
            <a:r>
              <a:rPr lang="ru-RU" sz="3600" b="1" i="1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Я.А. Коменский</a:t>
            </a: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CB9D8EBF-9586-4902-A8C6-931DCED1FCA1}"/>
              </a:ext>
            </a:extLst>
          </p:cNvPr>
          <p:cNvSpPr/>
          <p:nvPr/>
        </p:nvSpPr>
        <p:spPr>
          <a:xfrm>
            <a:off x="6875499" y="419850"/>
            <a:ext cx="1843190" cy="158060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Круг: прозрачная заливка 18">
            <a:extLst>
              <a:ext uri="{FF2B5EF4-FFF2-40B4-BE49-F238E27FC236}">
                <a16:creationId xmlns:a16="http://schemas.microsoft.com/office/drawing/2014/main" id="{ABC4699F-65BD-45F7-A292-2AA881B626CC}"/>
              </a:ext>
            </a:extLst>
          </p:cNvPr>
          <p:cNvSpPr/>
          <p:nvPr/>
        </p:nvSpPr>
        <p:spPr>
          <a:xfrm>
            <a:off x="3058737" y="3786687"/>
            <a:ext cx="2102126" cy="1990377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Круг: прозрачная заливка 19">
            <a:extLst>
              <a:ext uri="{FF2B5EF4-FFF2-40B4-BE49-F238E27FC236}">
                <a16:creationId xmlns:a16="http://schemas.microsoft.com/office/drawing/2014/main" id="{2D079BAD-BCEE-434F-BB93-8199AAB7AEB9}"/>
              </a:ext>
            </a:extLst>
          </p:cNvPr>
          <p:cNvSpPr/>
          <p:nvPr/>
        </p:nvSpPr>
        <p:spPr>
          <a:xfrm>
            <a:off x="556320" y="3029408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Круг: прозрачная заливка 20">
            <a:extLst>
              <a:ext uri="{FF2B5EF4-FFF2-40B4-BE49-F238E27FC236}">
                <a16:creationId xmlns:a16="http://schemas.microsoft.com/office/drawing/2014/main" id="{AEA5C7DC-3E53-4126-8746-354044DCA1A2}"/>
              </a:ext>
            </a:extLst>
          </p:cNvPr>
          <p:cNvSpPr/>
          <p:nvPr/>
        </p:nvSpPr>
        <p:spPr>
          <a:xfrm>
            <a:off x="1184687" y="4867623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0AD14E38-5A32-4F9C-8C74-E1D833968022}"/>
              </a:ext>
            </a:extLst>
          </p:cNvPr>
          <p:cNvSpPr/>
          <p:nvPr/>
        </p:nvSpPr>
        <p:spPr>
          <a:xfrm>
            <a:off x="1640979" y="1346078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4D04DB56-9F86-4E9F-8C96-A958487B4116}"/>
              </a:ext>
            </a:extLst>
          </p:cNvPr>
          <p:cNvSpPr/>
          <p:nvPr/>
        </p:nvSpPr>
        <p:spPr>
          <a:xfrm>
            <a:off x="4138060" y="449900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6C2654D7-7672-4345-8E54-A71A935BABA1}"/>
              </a:ext>
            </a:extLst>
          </p:cNvPr>
          <p:cNvSpPr/>
          <p:nvPr/>
        </p:nvSpPr>
        <p:spPr>
          <a:xfrm>
            <a:off x="4532852" y="793283"/>
            <a:ext cx="468856" cy="4688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EA12464-A659-436A-B725-C2B6F193B3B7}"/>
              </a:ext>
            </a:extLst>
          </p:cNvPr>
          <p:cNvSpPr txBox="1"/>
          <p:nvPr/>
        </p:nvSpPr>
        <p:spPr>
          <a:xfrm>
            <a:off x="4123986" y="3310474"/>
            <a:ext cx="8463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</a:rPr>
              <a:t>02</a:t>
            </a:r>
            <a:endParaRPr 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55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u="sng" dirty="0" smtClean="0">
                <a:solidFill>
                  <a:schemeClr val="bg2">
                    <a:lumMod val="50000"/>
                  </a:schemeClr>
                </a:solidFill>
              </a:rPr>
              <a:t>Задачи управленческой деятельности</a:t>
            </a:r>
            <a:endParaRPr lang="ru-RU" b="1" i="1" u="sng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i="1" dirty="0">
                <a:solidFill>
                  <a:schemeClr val="bg2">
                    <a:lumMod val="50000"/>
                  </a:schemeClr>
                </a:solidFill>
              </a:rPr>
              <a:t>1. Организовать РППС Центра.</a:t>
            </a:r>
          </a:p>
          <a:p>
            <a:r>
              <a:rPr lang="ru-RU" i="1" dirty="0">
                <a:solidFill>
                  <a:schemeClr val="bg2">
                    <a:lumMod val="50000"/>
                  </a:schemeClr>
                </a:solidFill>
              </a:rPr>
              <a:t>2. Организовать на базе Центра проведение мероприятий по ознакомлению дошкольников с русскими 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народными традициями </a:t>
            </a:r>
            <a:r>
              <a:rPr lang="ru-RU" i="1" dirty="0">
                <a:solidFill>
                  <a:schemeClr val="bg2">
                    <a:lumMod val="50000"/>
                  </a:schemeClr>
                </a:solidFill>
              </a:rPr>
              <a:t>и обычаями, обрядовыми праздниками.</a:t>
            </a:r>
          </a:p>
          <a:p>
            <a:r>
              <a:rPr lang="ru-RU" i="1" dirty="0">
                <a:solidFill>
                  <a:schemeClr val="bg2">
                    <a:lumMod val="50000"/>
                  </a:schemeClr>
                </a:solidFill>
              </a:rPr>
              <a:t>3. 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Организовать </a:t>
            </a:r>
            <a:r>
              <a:rPr lang="ru-RU" i="1" dirty="0">
                <a:solidFill>
                  <a:schemeClr val="bg2">
                    <a:lumMod val="50000"/>
                  </a:schemeClr>
                </a:solidFill>
              </a:rPr>
              <a:t>на базе Центра изобразительную деятельность, конструирование, тематические 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выставки и другие мероприятия </a:t>
            </a:r>
            <a:r>
              <a:rPr lang="ru-RU" i="1" dirty="0">
                <a:solidFill>
                  <a:schemeClr val="bg2">
                    <a:lumMod val="50000"/>
                  </a:schemeClr>
                </a:solidFill>
              </a:rPr>
              <a:t>в соответствии с ООП – ОП ДО. </a:t>
            </a:r>
          </a:p>
          <a:p>
            <a:r>
              <a:rPr lang="ru-RU" i="1" dirty="0">
                <a:solidFill>
                  <a:schemeClr val="bg2">
                    <a:lumMod val="50000"/>
                  </a:schemeClr>
                </a:solidFill>
              </a:rPr>
              <a:t>3. 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Организовать 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информирование о деятельности Центра </a:t>
            </a:r>
            <a:r>
              <a:rPr lang="ru-RU" i="1" dirty="0">
                <a:solidFill>
                  <a:schemeClr val="bg2">
                    <a:lumMod val="50000"/>
                  </a:schemeClr>
                </a:solidFill>
              </a:rPr>
              <a:t>на сайте БМА ДОУ «Детский сад № 18» и социальных 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сетях. </a:t>
            </a:r>
            <a:endParaRPr lang="ru-RU" i="1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2816" y="93961"/>
            <a:ext cx="1274174" cy="12680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4672" y="1633433"/>
            <a:ext cx="829128" cy="8291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4672" y="5762399"/>
            <a:ext cx="829128" cy="8291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113" y="142983"/>
            <a:ext cx="1274174" cy="12680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01631" y="2608767"/>
            <a:ext cx="1504338" cy="14219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92984" y="5215396"/>
            <a:ext cx="1094006" cy="10940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25" y="5536697"/>
            <a:ext cx="1140517" cy="114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990737-0AC9-461C-AC79-0BE1C5689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151" y="463754"/>
            <a:ext cx="10515600" cy="1325563"/>
          </a:xfrm>
        </p:spPr>
        <p:txBody>
          <a:bodyPr>
            <a:normAutofit fontScale="90000"/>
          </a:bodyPr>
          <a:lstStyle/>
          <a:p>
            <a:pPr marR="179705" algn="ctr">
              <a:lnSpc>
                <a:spcPct val="106000"/>
              </a:lnSpc>
              <a:spcAft>
                <a:spcPts val="0"/>
              </a:spcAft>
            </a:pPr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Структура </a:t>
            </a:r>
            <a:r>
              <a:rPr lang="ru-RU" sz="4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управленческой деятельности включает в себя следующие </a:t>
            </a:r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компоненты</a:t>
            </a:r>
            <a:endParaRPr lang="ru-RU" sz="40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Круг: прозрачная заливка 21">
            <a:extLst>
              <a:ext uri="{FF2B5EF4-FFF2-40B4-BE49-F238E27FC236}">
                <a16:creationId xmlns:a16="http://schemas.microsoft.com/office/drawing/2014/main" id="{332A36D2-4FB8-4FCE-985B-2E477BA0E7B3}"/>
              </a:ext>
            </a:extLst>
          </p:cNvPr>
          <p:cNvSpPr/>
          <p:nvPr/>
        </p:nvSpPr>
        <p:spPr>
          <a:xfrm>
            <a:off x="8780306" y="3497050"/>
            <a:ext cx="2379518" cy="2379518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Круг: прозрачная заливка 22">
            <a:extLst>
              <a:ext uri="{FF2B5EF4-FFF2-40B4-BE49-F238E27FC236}">
                <a16:creationId xmlns:a16="http://schemas.microsoft.com/office/drawing/2014/main" id="{6A3338B1-B753-4C08-868B-72DDDA9DB8C3}"/>
              </a:ext>
            </a:extLst>
          </p:cNvPr>
          <p:cNvSpPr/>
          <p:nvPr/>
        </p:nvSpPr>
        <p:spPr>
          <a:xfrm>
            <a:off x="11159824" y="163362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Круг: прозрачная заливка 23">
            <a:extLst>
              <a:ext uri="{FF2B5EF4-FFF2-40B4-BE49-F238E27FC236}">
                <a16:creationId xmlns:a16="http://schemas.microsoft.com/office/drawing/2014/main" id="{C68D47F2-343B-4027-BF1C-F6F89CA3D73E}"/>
              </a:ext>
            </a:extLst>
          </p:cNvPr>
          <p:cNvSpPr/>
          <p:nvPr/>
        </p:nvSpPr>
        <p:spPr>
          <a:xfrm>
            <a:off x="10216997" y="1132142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271E3418-92C5-4B48-B345-0F4CB5D73EB8}"/>
              </a:ext>
            </a:extLst>
          </p:cNvPr>
          <p:cNvSpPr/>
          <p:nvPr/>
        </p:nvSpPr>
        <p:spPr>
          <a:xfrm>
            <a:off x="10687678" y="376920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id="{6AF38DEF-0866-4821-AC47-8738EAD41C4F}"/>
              </a:ext>
            </a:extLst>
          </p:cNvPr>
          <p:cNvSpPr/>
          <p:nvPr/>
        </p:nvSpPr>
        <p:spPr>
          <a:xfrm>
            <a:off x="9604726" y="22448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id="{202AE611-084E-4454-B302-0C11037477C8}"/>
              </a:ext>
            </a:extLst>
          </p:cNvPr>
          <p:cNvSpPr/>
          <p:nvPr/>
        </p:nvSpPr>
        <p:spPr>
          <a:xfrm>
            <a:off x="10751643" y="5261740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149" y="1634330"/>
            <a:ext cx="9777727" cy="5016426"/>
          </a:xfrm>
          <a:prstGeom prst="rect">
            <a:avLst/>
          </a:prstGeom>
        </p:spPr>
      </p:pic>
      <p:sp>
        <p:nvSpPr>
          <p:cNvPr id="10" name="Овал 9">
            <a:extLst>
              <a:ext uri="{FF2B5EF4-FFF2-40B4-BE49-F238E27FC236}">
                <a16:creationId xmlns:a16="http://schemas.microsoft.com/office/drawing/2014/main" id="{202AE611-084E-4454-B302-0C11037477C8}"/>
              </a:ext>
            </a:extLst>
          </p:cNvPr>
          <p:cNvSpPr/>
          <p:nvPr/>
        </p:nvSpPr>
        <p:spPr>
          <a:xfrm>
            <a:off x="9604726" y="4275748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9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D09AB0-A4F2-4197-8EA1-8999F8416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" y="150018"/>
            <a:ext cx="10515600" cy="1325563"/>
          </a:xfrm>
        </p:spPr>
        <p:txBody>
          <a:bodyPr>
            <a:normAutofit/>
          </a:bodyPr>
          <a:lstStyle/>
          <a:p>
            <a:r>
              <a:rPr lang="ru-RU" sz="40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проекта:</a:t>
            </a:r>
            <a:endParaRPr lang="ru-RU" sz="4000" i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8D7A1BEB-4243-4F8B-AEDF-A699B6833559}"/>
              </a:ext>
            </a:extLst>
          </p:cNvPr>
          <p:cNvSpPr/>
          <p:nvPr/>
        </p:nvSpPr>
        <p:spPr>
          <a:xfrm>
            <a:off x="926055" y="2252383"/>
            <a:ext cx="4208033" cy="4155143"/>
          </a:xfrm>
          <a:prstGeom prst="ellipse">
            <a:avLst/>
          </a:prstGeom>
          <a:solidFill>
            <a:schemeClr val="accent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14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Мотивация педагогов к проектной деятельности, раскрытие значимости и актуальности темы, формулирование проблемы, введение в проблемную ситуацию, создание проектной группы. Активность участников проектной группы направлена на осознание и осмысление актуальности темы, мотива деятельности, формулирование проблемы, вхождение в проблемную ситуацию.</a:t>
            </a:r>
            <a:endParaRPr lang="ru-RU" sz="12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6FF34B76-8B9B-43B1-B722-45D5BEF2A79E}"/>
              </a:ext>
            </a:extLst>
          </p:cNvPr>
          <p:cNvSpPr/>
          <p:nvPr/>
        </p:nvSpPr>
        <p:spPr>
          <a:xfrm>
            <a:off x="6427695" y="2487708"/>
            <a:ext cx="3859305" cy="3684494"/>
          </a:xfrm>
          <a:prstGeom prst="ellipse">
            <a:avLst/>
          </a:pr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14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Планирование деятельности проектной группы, включение в деятельность родителей, поиск литературы, планирование этапов практической деятельности, стимулирование поисковой деятельности участников проекта, сбор материалов по теме проекта, оформление </a:t>
            </a:r>
            <a:r>
              <a:rPr lang="ru-RU" sz="14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РППС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Центра.</a:t>
            </a:r>
            <a:endParaRPr lang="ru-RU" sz="12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id="{AFE14C57-B0E6-4C14-B20C-7B8BB758207A}"/>
              </a:ext>
            </a:extLst>
          </p:cNvPr>
          <p:cNvSpPr/>
          <p:nvPr/>
        </p:nvSpPr>
        <p:spPr>
          <a:xfrm>
            <a:off x="4833322" y="253500"/>
            <a:ext cx="2594386" cy="2444161"/>
          </a:xfrm>
          <a:prstGeom prst="ellipse">
            <a:avLst/>
          </a:prstGeom>
          <a:solidFill>
            <a:schemeClr val="accent4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этап.</a:t>
            </a:r>
            <a:endParaRPr lang="ru-RU" sz="1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1600" b="1" kern="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Поисковый </a:t>
            </a: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Сентябрь</a:t>
            </a:r>
            <a:endParaRPr lang="ru-RU" sz="1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 стрелкой 3"/>
          <p:cNvCxnSpPr>
            <a:stCxn id="28" idx="5"/>
          </p:cNvCxnSpPr>
          <p:nvPr/>
        </p:nvCxnSpPr>
        <p:spPr>
          <a:xfrm>
            <a:off x="7047769" y="2339722"/>
            <a:ext cx="379939" cy="3579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28" idx="3"/>
            <a:endCxn id="24" idx="7"/>
          </p:cNvCxnSpPr>
          <p:nvPr/>
        </p:nvCxnSpPr>
        <p:spPr>
          <a:xfrm flipH="1">
            <a:off x="4517836" y="2339722"/>
            <a:ext cx="695425" cy="521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0280" y="253500"/>
            <a:ext cx="1933074" cy="192815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6043" y="2181655"/>
            <a:ext cx="829128" cy="82912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2004" y="3252161"/>
            <a:ext cx="1268078" cy="126807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43" y="1547616"/>
            <a:ext cx="1268078" cy="126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31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3E4C56D1-393D-4305-879B-24D5F965CCDD}"/>
              </a:ext>
            </a:extLst>
          </p:cNvPr>
          <p:cNvSpPr/>
          <p:nvPr/>
        </p:nvSpPr>
        <p:spPr>
          <a:xfrm>
            <a:off x="3885233" y="426162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8B4BF70D-3752-4707-AE1A-4915FBD89C24}"/>
              </a:ext>
            </a:extLst>
          </p:cNvPr>
          <p:cNvSpPr/>
          <p:nvPr/>
        </p:nvSpPr>
        <p:spPr>
          <a:xfrm>
            <a:off x="7169005" y="16447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35BDC5EF-1A3B-406F-95C9-EA5CC5A78049}"/>
              </a:ext>
            </a:extLst>
          </p:cNvPr>
          <p:cNvSpPr/>
          <p:nvPr/>
        </p:nvSpPr>
        <p:spPr>
          <a:xfrm>
            <a:off x="6671857" y="2708151"/>
            <a:ext cx="3279186" cy="313084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Формулирование выводов по проблеме проекта. Оформление результатов, продуктов деятельности.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BF8F2917-81ED-4342-91D7-183327CBD6E6}"/>
              </a:ext>
            </a:extLst>
          </p:cNvPr>
          <p:cNvSpPr/>
          <p:nvPr/>
        </p:nvSpPr>
        <p:spPr>
          <a:xfrm>
            <a:off x="2135382" y="2538484"/>
            <a:ext cx="3654093" cy="366061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Осуществляется координация деятельности всех участников проекта, консультирование по возникающим вопросам, стимулирование деятельности. </a:t>
            </a: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Участники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проекта поэтапно реализуют содержание деятельности по решению проблемы.</a:t>
            </a:r>
            <a:endParaRPr lang="ru-RU" sz="1600" dirty="0">
              <a:solidFill>
                <a:schemeClr val="tx1"/>
              </a:solidFill>
              <a:effectLst/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9CB8E9C0-8235-4DE2-9557-A30E6561DDF8}"/>
              </a:ext>
            </a:extLst>
          </p:cNvPr>
          <p:cNvSpPr/>
          <p:nvPr/>
        </p:nvSpPr>
        <p:spPr>
          <a:xfrm>
            <a:off x="4961964" y="468575"/>
            <a:ext cx="2467104" cy="239992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2этап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Технологический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Сентябрь-май</a:t>
            </a:r>
            <a:endParaRPr lang="ru-RU" sz="16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82DC0F0A-FFDC-47DA-9154-D77172CCF7DF}"/>
              </a:ext>
            </a:extLst>
          </p:cNvPr>
          <p:cNvSpPr/>
          <p:nvPr/>
        </p:nvSpPr>
        <p:spPr>
          <a:xfrm>
            <a:off x="9729157" y="4297448"/>
            <a:ext cx="2379518" cy="2379518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98F7F693-7336-4B32-B433-3BA364B719A7}"/>
              </a:ext>
            </a:extLst>
          </p:cNvPr>
          <p:cNvSpPr/>
          <p:nvPr/>
        </p:nvSpPr>
        <p:spPr>
          <a:xfrm>
            <a:off x="1009641" y="89291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DC13F7DE-F6E4-439E-A864-7E04BF99B6C6}"/>
              </a:ext>
            </a:extLst>
          </p:cNvPr>
          <p:cNvSpPr/>
          <p:nvPr/>
        </p:nvSpPr>
        <p:spPr>
          <a:xfrm>
            <a:off x="787985" y="4048500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853EBF90-9D77-43BA-9D7A-FD0F764E5552}"/>
              </a:ext>
            </a:extLst>
          </p:cNvPr>
          <p:cNvSpPr/>
          <p:nvPr/>
        </p:nvSpPr>
        <p:spPr>
          <a:xfrm>
            <a:off x="8311450" y="46857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F932D52A-78F7-4435-9021-CC556CD569CF}"/>
              </a:ext>
            </a:extLst>
          </p:cNvPr>
          <p:cNvSpPr/>
          <p:nvPr/>
        </p:nvSpPr>
        <p:spPr>
          <a:xfrm>
            <a:off x="10527232" y="2038722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651BA0C0-AA69-429C-8811-AA2D49E11446}"/>
              </a:ext>
            </a:extLst>
          </p:cNvPr>
          <p:cNvSpPr/>
          <p:nvPr/>
        </p:nvSpPr>
        <p:spPr>
          <a:xfrm>
            <a:off x="10918916" y="2430406"/>
            <a:ext cx="468856" cy="4688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 стрелкой 20"/>
          <p:cNvCxnSpPr>
            <a:stCxn id="8" idx="3"/>
          </p:cNvCxnSpPr>
          <p:nvPr/>
        </p:nvCxnSpPr>
        <p:spPr>
          <a:xfrm flipH="1">
            <a:off x="4961964" y="2517040"/>
            <a:ext cx="361299" cy="3514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8" idx="5"/>
          </p:cNvCxnSpPr>
          <p:nvPr/>
        </p:nvCxnSpPr>
        <p:spPr>
          <a:xfrm>
            <a:off x="7067769" y="2517040"/>
            <a:ext cx="361299" cy="3822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246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id="{FB0FCBA3-CEBD-441A-A641-4B614F09149A}"/>
              </a:ext>
            </a:extLst>
          </p:cNvPr>
          <p:cNvSpPr/>
          <p:nvPr/>
        </p:nvSpPr>
        <p:spPr>
          <a:xfrm>
            <a:off x="1053264" y="918794"/>
            <a:ext cx="838700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09D9D13-7D71-4A7D-8B71-B56A3E72A155}"/>
              </a:ext>
            </a:extLst>
          </p:cNvPr>
          <p:cNvSpPr/>
          <p:nvPr/>
        </p:nvSpPr>
        <p:spPr>
          <a:xfrm>
            <a:off x="3100274" y="2434707"/>
            <a:ext cx="3063869" cy="291491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Анализ выполнения содержания проекта с выводом на перспективу деятельности Центра.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F3137D0C-7309-4125-9B00-30D0D7E5F390}"/>
              </a:ext>
            </a:extLst>
          </p:cNvPr>
          <p:cNvSpPr/>
          <p:nvPr/>
        </p:nvSpPr>
        <p:spPr>
          <a:xfrm>
            <a:off x="5220017" y="270986"/>
            <a:ext cx="2110665" cy="207297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этап.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Заключительный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Апрель-май</a:t>
            </a:r>
            <a:endParaRPr lang="ru-RU" sz="16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098ADDE4-197A-4DE6-83F3-F9F1EB92BB85}"/>
              </a:ext>
            </a:extLst>
          </p:cNvPr>
          <p:cNvSpPr/>
          <p:nvPr/>
        </p:nvSpPr>
        <p:spPr>
          <a:xfrm>
            <a:off x="6701681" y="2343956"/>
            <a:ext cx="2972081" cy="29026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Обобщение и представление деятельности Центра педагогическому сообществу.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E6F1F461-0397-4D24-8738-E3DAAA426C3C}"/>
              </a:ext>
            </a:extLst>
          </p:cNvPr>
          <p:cNvSpPr/>
          <p:nvPr/>
        </p:nvSpPr>
        <p:spPr>
          <a:xfrm>
            <a:off x="9844328" y="102676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E70F67AD-BA74-48FF-99FE-8334C513BA9E}"/>
              </a:ext>
            </a:extLst>
          </p:cNvPr>
          <p:cNvSpPr/>
          <p:nvPr/>
        </p:nvSpPr>
        <p:spPr>
          <a:xfrm>
            <a:off x="9466784" y="4159862"/>
            <a:ext cx="2379518" cy="2379518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id="{1A5CE594-509C-40D1-906F-1CB3A4CF2C44}"/>
              </a:ext>
            </a:extLst>
          </p:cNvPr>
          <p:cNvSpPr/>
          <p:nvPr/>
        </p:nvSpPr>
        <p:spPr>
          <a:xfrm>
            <a:off x="10242602" y="4988656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руг: прозрачная заливка 12">
            <a:extLst>
              <a:ext uri="{FF2B5EF4-FFF2-40B4-BE49-F238E27FC236}">
                <a16:creationId xmlns:a16="http://schemas.microsoft.com/office/drawing/2014/main" id="{4C18D33B-C5F6-4286-AD62-429D2EB10527}"/>
              </a:ext>
            </a:extLst>
          </p:cNvPr>
          <p:cNvSpPr/>
          <p:nvPr/>
        </p:nvSpPr>
        <p:spPr>
          <a:xfrm>
            <a:off x="1053264" y="4414185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B013E36F-9E64-4F23-9E45-D3CCCC11A7BF}"/>
              </a:ext>
            </a:extLst>
          </p:cNvPr>
          <p:cNvSpPr/>
          <p:nvPr/>
        </p:nvSpPr>
        <p:spPr>
          <a:xfrm>
            <a:off x="301621" y="5049781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5F624855-5E01-4629-8506-21E67D05A228}"/>
              </a:ext>
            </a:extLst>
          </p:cNvPr>
          <p:cNvSpPr/>
          <p:nvPr/>
        </p:nvSpPr>
        <p:spPr>
          <a:xfrm>
            <a:off x="252104" y="204037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4EA58801-AC4C-430C-B8EA-7EA7D5F02356}"/>
              </a:ext>
            </a:extLst>
          </p:cNvPr>
          <p:cNvSpPr/>
          <p:nvPr/>
        </p:nvSpPr>
        <p:spPr>
          <a:xfrm>
            <a:off x="2667368" y="1951537"/>
            <a:ext cx="468856" cy="4688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 стрелкой 2"/>
          <p:cNvCxnSpPr>
            <a:stCxn id="8" idx="3"/>
          </p:cNvCxnSpPr>
          <p:nvPr/>
        </p:nvCxnSpPr>
        <p:spPr>
          <a:xfrm flipH="1">
            <a:off x="5123853" y="2040377"/>
            <a:ext cx="405264" cy="39433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>
            <a:stCxn id="8" idx="5"/>
          </p:cNvCxnSpPr>
          <p:nvPr/>
        </p:nvCxnSpPr>
        <p:spPr>
          <a:xfrm>
            <a:off x="7021582" y="2040377"/>
            <a:ext cx="430123" cy="38001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7" name="Круг: прозрачная заливка 12">
            <a:extLst>
              <a:ext uri="{FF2B5EF4-FFF2-40B4-BE49-F238E27FC236}">
                <a16:creationId xmlns:a16="http://schemas.microsoft.com/office/drawing/2014/main" id="{4C18D33B-C5F6-4286-AD62-429D2EB10527}"/>
              </a:ext>
            </a:extLst>
          </p:cNvPr>
          <p:cNvSpPr/>
          <p:nvPr/>
        </p:nvSpPr>
        <p:spPr>
          <a:xfrm>
            <a:off x="1205664" y="4566585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4EA58801-AC4C-430C-B8EA-7EA7D5F02356}"/>
              </a:ext>
            </a:extLst>
          </p:cNvPr>
          <p:cNvSpPr/>
          <p:nvPr/>
        </p:nvSpPr>
        <p:spPr>
          <a:xfrm>
            <a:off x="2631418" y="1951537"/>
            <a:ext cx="468856" cy="4688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16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u="sng" dirty="0" smtClean="0">
                <a:solidFill>
                  <a:schemeClr val="bg2">
                    <a:lumMod val="50000"/>
                  </a:schemeClr>
                </a:solidFill>
              </a:rPr>
              <a:t>Методы мотивации взрослых и детей : </a:t>
            </a:r>
            <a:endParaRPr lang="ru-RU" b="1" i="1" u="sng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9362" y="3662433"/>
            <a:ext cx="2206943" cy="22069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860" y="2839402"/>
            <a:ext cx="835224" cy="8230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5579" y="3431995"/>
            <a:ext cx="835224" cy="8230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5670" y="3664289"/>
            <a:ext cx="829128" cy="8291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4672" y="1814527"/>
            <a:ext cx="829128" cy="82912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296" y="5340122"/>
            <a:ext cx="829128" cy="82912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2478" y="5239637"/>
            <a:ext cx="829128" cy="82912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561147"/>
            <a:ext cx="829128" cy="82912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5904" y="1554419"/>
            <a:ext cx="1749704" cy="1749704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358537" y="1814528"/>
            <a:ext cx="9546382" cy="4898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58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5EFEE9-78B9-41C7-9476-E37E7AA4F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0964" y="942304"/>
            <a:ext cx="10515600" cy="1325563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chemeClr val="accent5">
                    <a:lumMod val="7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Центр духовно – нравственного воспитания  детей средствами </a:t>
            </a:r>
            <a:r>
              <a:rPr lang="ru-RU" sz="3600" b="1" dirty="0">
                <a:solidFill>
                  <a:schemeClr val="accent5">
                    <a:lumMod val="7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русской народной культуры». </a:t>
            </a:r>
            <a:r>
              <a:rPr lang="ru-RU" sz="32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38A00C9C-1A96-49E3-AFA5-A8338C5FFE1C}"/>
              </a:ext>
            </a:extLst>
          </p:cNvPr>
          <p:cNvSpPr/>
          <p:nvPr/>
        </p:nvSpPr>
        <p:spPr>
          <a:xfrm>
            <a:off x="7085103" y="102455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1F6131AF-9DE6-41E5-88C4-215CA23A2A42}"/>
              </a:ext>
            </a:extLst>
          </p:cNvPr>
          <p:cNvSpPr/>
          <p:nvPr/>
        </p:nvSpPr>
        <p:spPr>
          <a:xfrm>
            <a:off x="870533" y="79524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44FD99E8-FCE4-44B9-9006-2D2D1F5DFB12}"/>
              </a:ext>
            </a:extLst>
          </p:cNvPr>
          <p:cNvSpPr/>
          <p:nvPr/>
        </p:nvSpPr>
        <p:spPr>
          <a:xfrm>
            <a:off x="11008654" y="5653567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4B9B7A33-9C0C-4C93-B2D0-FE3D73A97AA9}"/>
              </a:ext>
            </a:extLst>
          </p:cNvPr>
          <p:cNvSpPr/>
          <p:nvPr/>
        </p:nvSpPr>
        <p:spPr>
          <a:xfrm>
            <a:off x="3159529" y="5026603"/>
            <a:ext cx="1722111" cy="162266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63E52C75-A991-4CE7-8598-B64866A435CF}"/>
              </a:ext>
            </a:extLst>
          </p:cNvPr>
          <p:cNvSpPr/>
          <p:nvPr/>
        </p:nvSpPr>
        <p:spPr>
          <a:xfrm>
            <a:off x="242058" y="4438769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id="{C7CDF20E-26F9-402E-A027-4F1377998EB3}"/>
              </a:ext>
            </a:extLst>
          </p:cNvPr>
          <p:cNvSpPr/>
          <p:nvPr/>
        </p:nvSpPr>
        <p:spPr>
          <a:xfrm>
            <a:off x="183083" y="906848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руг: прозрачная заливка 12">
            <a:extLst>
              <a:ext uri="{FF2B5EF4-FFF2-40B4-BE49-F238E27FC236}">
                <a16:creationId xmlns:a16="http://schemas.microsoft.com/office/drawing/2014/main" id="{12DEDA0A-716A-4A34-842C-EB1FE5CF0ECA}"/>
              </a:ext>
            </a:extLst>
          </p:cNvPr>
          <p:cNvSpPr/>
          <p:nvPr/>
        </p:nvSpPr>
        <p:spPr>
          <a:xfrm>
            <a:off x="10784120" y="6118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6686A33D-A36B-4D99-AD4C-6802B9205574}"/>
              </a:ext>
            </a:extLst>
          </p:cNvPr>
          <p:cNvSpPr/>
          <p:nvPr/>
        </p:nvSpPr>
        <p:spPr>
          <a:xfrm>
            <a:off x="10727687" y="1737901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3E4F5AF6-946C-43BA-808F-775E35BDFB6E}"/>
              </a:ext>
            </a:extLst>
          </p:cNvPr>
          <p:cNvSpPr/>
          <p:nvPr/>
        </p:nvSpPr>
        <p:spPr>
          <a:xfrm>
            <a:off x="9874901" y="1404991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925" y="1901701"/>
            <a:ext cx="6194612" cy="46459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30" y="2267867"/>
            <a:ext cx="3735923" cy="3142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92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id="{38A00C9C-1A96-49E3-AFA5-A8338C5FFE1C}"/>
              </a:ext>
            </a:extLst>
          </p:cNvPr>
          <p:cNvSpPr/>
          <p:nvPr/>
        </p:nvSpPr>
        <p:spPr>
          <a:xfrm>
            <a:off x="4991000" y="5368696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1F6131AF-9DE6-41E5-88C4-215CA23A2A42}"/>
              </a:ext>
            </a:extLst>
          </p:cNvPr>
          <p:cNvSpPr/>
          <p:nvPr/>
        </p:nvSpPr>
        <p:spPr>
          <a:xfrm>
            <a:off x="870533" y="79524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44FD99E8-FCE4-44B9-9006-2D2D1F5DFB12}"/>
              </a:ext>
            </a:extLst>
          </p:cNvPr>
          <p:cNvSpPr/>
          <p:nvPr/>
        </p:nvSpPr>
        <p:spPr>
          <a:xfrm>
            <a:off x="11008654" y="5653567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4B9B7A33-9C0C-4C93-B2D0-FE3D73A97AA9}"/>
              </a:ext>
            </a:extLst>
          </p:cNvPr>
          <p:cNvSpPr/>
          <p:nvPr/>
        </p:nvSpPr>
        <p:spPr>
          <a:xfrm>
            <a:off x="1412872" y="274591"/>
            <a:ext cx="1722111" cy="162266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63E52C75-A991-4CE7-8598-B64866A435CF}"/>
              </a:ext>
            </a:extLst>
          </p:cNvPr>
          <p:cNvSpPr/>
          <p:nvPr/>
        </p:nvSpPr>
        <p:spPr>
          <a:xfrm>
            <a:off x="242058" y="4438769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id="{C7CDF20E-26F9-402E-A027-4F1377998EB3}"/>
              </a:ext>
            </a:extLst>
          </p:cNvPr>
          <p:cNvSpPr/>
          <p:nvPr/>
        </p:nvSpPr>
        <p:spPr>
          <a:xfrm>
            <a:off x="183083" y="906848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руг: прозрачная заливка 12">
            <a:extLst>
              <a:ext uri="{FF2B5EF4-FFF2-40B4-BE49-F238E27FC236}">
                <a16:creationId xmlns:a16="http://schemas.microsoft.com/office/drawing/2014/main" id="{12DEDA0A-716A-4A34-842C-EB1FE5CF0ECA}"/>
              </a:ext>
            </a:extLst>
          </p:cNvPr>
          <p:cNvSpPr/>
          <p:nvPr/>
        </p:nvSpPr>
        <p:spPr>
          <a:xfrm>
            <a:off x="9611955" y="27876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6686A33D-A36B-4D99-AD4C-6802B9205574}"/>
              </a:ext>
            </a:extLst>
          </p:cNvPr>
          <p:cNvSpPr/>
          <p:nvPr/>
        </p:nvSpPr>
        <p:spPr>
          <a:xfrm>
            <a:off x="10727687" y="1737901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3E4F5AF6-946C-43BA-808F-775E35BDFB6E}"/>
              </a:ext>
            </a:extLst>
          </p:cNvPr>
          <p:cNvSpPr/>
          <p:nvPr/>
        </p:nvSpPr>
        <p:spPr>
          <a:xfrm>
            <a:off x="4775949" y="515364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5890">
            <a:off x="481136" y="2234101"/>
            <a:ext cx="3063211" cy="408428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576" y="1173536"/>
            <a:ext cx="4844238" cy="363317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9231">
            <a:off x="8199394" y="2304194"/>
            <a:ext cx="3026481" cy="40353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82449" y="317911"/>
            <a:ext cx="6567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F0"/>
                </a:solidFill>
                <a:latin typeface="+mj-lt"/>
              </a:rPr>
              <a:t>Дидактический материал </a:t>
            </a:r>
            <a:endParaRPr lang="ru-RU" sz="3600" b="1" i="1" dirty="0">
              <a:solidFill>
                <a:srgbClr val="00B0F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637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id="{38A00C9C-1A96-49E3-AFA5-A8338C5FFE1C}"/>
              </a:ext>
            </a:extLst>
          </p:cNvPr>
          <p:cNvSpPr/>
          <p:nvPr/>
        </p:nvSpPr>
        <p:spPr>
          <a:xfrm>
            <a:off x="4991000" y="5368696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4B9B7A33-9C0C-4C93-B2D0-FE3D73A97AA9}"/>
              </a:ext>
            </a:extLst>
          </p:cNvPr>
          <p:cNvSpPr/>
          <p:nvPr/>
        </p:nvSpPr>
        <p:spPr>
          <a:xfrm>
            <a:off x="252459" y="5172987"/>
            <a:ext cx="1722111" cy="162266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63E52C75-A991-4CE7-8598-B64866A435CF}"/>
              </a:ext>
            </a:extLst>
          </p:cNvPr>
          <p:cNvSpPr/>
          <p:nvPr/>
        </p:nvSpPr>
        <p:spPr>
          <a:xfrm>
            <a:off x="1298922" y="4349190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id="{C7CDF20E-26F9-402E-A027-4F1377998EB3}"/>
              </a:ext>
            </a:extLst>
          </p:cNvPr>
          <p:cNvSpPr/>
          <p:nvPr/>
        </p:nvSpPr>
        <p:spPr>
          <a:xfrm>
            <a:off x="183083" y="906848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руг: прозрачная заливка 12">
            <a:extLst>
              <a:ext uri="{FF2B5EF4-FFF2-40B4-BE49-F238E27FC236}">
                <a16:creationId xmlns:a16="http://schemas.microsoft.com/office/drawing/2014/main" id="{12DEDA0A-716A-4A34-842C-EB1FE5CF0ECA}"/>
              </a:ext>
            </a:extLst>
          </p:cNvPr>
          <p:cNvSpPr/>
          <p:nvPr/>
        </p:nvSpPr>
        <p:spPr>
          <a:xfrm>
            <a:off x="10850297" y="906848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6686A33D-A36B-4D99-AD4C-6802B9205574}"/>
              </a:ext>
            </a:extLst>
          </p:cNvPr>
          <p:cNvSpPr/>
          <p:nvPr/>
        </p:nvSpPr>
        <p:spPr>
          <a:xfrm>
            <a:off x="10233668" y="1785820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3E4F5AF6-946C-43BA-808F-775E35BDFB6E}"/>
              </a:ext>
            </a:extLst>
          </p:cNvPr>
          <p:cNvSpPr/>
          <p:nvPr/>
        </p:nvSpPr>
        <p:spPr>
          <a:xfrm>
            <a:off x="4775949" y="515364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57" y="552956"/>
            <a:ext cx="3116356" cy="41551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054" y="1712748"/>
            <a:ext cx="4504174" cy="33781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600" y="2411933"/>
            <a:ext cx="3040253" cy="405367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408387" y="469164"/>
            <a:ext cx="7441910" cy="858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179705" algn="ctr">
              <a:lnSpc>
                <a:spcPct val="106000"/>
              </a:lnSpc>
              <a:spcAft>
                <a:spcPts val="0"/>
              </a:spcAft>
            </a:pPr>
            <a:r>
              <a:rPr lang="ru-RU" sz="2400" b="1" i="1" dirty="0" smtClean="0">
                <a:solidFill>
                  <a:srgbClr val="00B0F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Центр </a:t>
            </a:r>
            <a:r>
              <a:rPr lang="ru-RU" sz="2400" b="1" i="1" dirty="0">
                <a:solidFill>
                  <a:srgbClr val="00B0F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художественно-прикладного творчества, </a:t>
            </a:r>
            <a:r>
              <a:rPr lang="ru-RU" sz="2400" b="1" i="1" dirty="0" smtClean="0">
                <a:solidFill>
                  <a:srgbClr val="00B0F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клуб ветеранов </a:t>
            </a:r>
            <a:r>
              <a:rPr lang="ru-RU" sz="2400" b="1" i="1" dirty="0">
                <a:solidFill>
                  <a:srgbClr val="00B0F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«Теремок». </a:t>
            </a:r>
            <a:endParaRPr lang="ru-RU" sz="2000" b="1" i="1" dirty="0">
              <a:solidFill>
                <a:srgbClr val="00B0F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16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>
            <a:extLst>
              <a:ext uri="{FF2B5EF4-FFF2-40B4-BE49-F238E27FC236}">
                <a16:creationId xmlns:a16="http://schemas.microsoft.com/office/drawing/2014/main" id="{5EDC11C0-1E2D-4E22-AE85-1C4327BFCF1E}"/>
              </a:ext>
            </a:extLst>
          </p:cNvPr>
          <p:cNvSpPr/>
          <p:nvPr/>
        </p:nvSpPr>
        <p:spPr>
          <a:xfrm>
            <a:off x="2234172" y="41770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8CB8F8F6-BE6A-4677-97F5-8F899FD77A11}"/>
              </a:ext>
            </a:extLst>
          </p:cNvPr>
          <p:cNvSpPr/>
          <p:nvPr/>
        </p:nvSpPr>
        <p:spPr>
          <a:xfrm>
            <a:off x="11074297" y="5801557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004811B9-3C67-4598-B14D-6F3B6F606F8D}"/>
              </a:ext>
            </a:extLst>
          </p:cNvPr>
          <p:cNvSpPr/>
          <p:nvPr/>
        </p:nvSpPr>
        <p:spPr>
          <a:xfrm>
            <a:off x="11043445" y="2573977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BF76FC10-98CB-463C-8D29-7892C9D4E182}"/>
              </a:ext>
            </a:extLst>
          </p:cNvPr>
          <p:cNvSpPr/>
          <p:nvPr/>
        </p:nvSpPr>
        <p:spPr>
          <a:xfrm>
            <a:off x="163121" y="1664470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Круг: прозрачная заливка 12">
            <a:extLst>
              <a:ext uri="{FF2B5EF4-FFF2-40B4-BE49-F238E27FC236}">
                <a16:creationId xmlns:a16="http://schemas.microsoft.com/office/drawing/2014/main" id="{980B1099-1C6F-4A98-94E5-0A2D117244AA}"/>
              </a:ext>
            </a:extLst>
          </p:cNvPr>
          <p:cNvSpPr/>
          <p:nvPr/>
        </p:nvSpPr>
        <p:spPr>
          <a:xfrm>
            <a:off x="2632219" y="5626005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Круг: прозрачная заливка 13">
            <a:extLst>
              <a:ext uri="{FF2B5EF4-FFF2-40B4-BE49-F238E27FC236}">
                <a16:creationId xmlns:a16="http://schemas.microsoft.com/office/drawing/2014/main" id="{D576066B-6740-4DFD-A5C3-42BD4EBF752E}"/>
              </a:ext>
            </a:extLst>
          </p:cNvPr>
          <p:cNvSpPr/>
          <p:nvPr/>
        </p:nvSpPr>
        <p:spPr>
          <a:xfrm>
            <a:off x="9803974" y="54710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7749298F-C9F9-43C7-ADF8-E56AD12E8FB9}"/>
              </a:ext>
            </a:extLst>
          </p:cNvPr>
          <p:cNvSpPr/>
          <p:nvPr/>
        </p:nvSpPr>
        <p:spPr>
          <a:xfrm>
            <a:off x="9546413" y="3396098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DB0E303C-0A4A-4FFD-AB51-0349437680FA}"/>
              </a:ext>
            </a:extLst>
          </p:cNvPr>
          <p:cNvSpPr/>
          <p:nvPr/>
        </p:nvSpPr>
        <p:spPr>
          <a:xfrm>
            <a:off x="212088" y="4999893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9B3929E8-C767-4AB4-B55C-94434A2CEF8D}"/>
              </a:ext>
            </a:extLst>
          </p:cNvPr>
          <p:cNvSpPr/>
          <p:nvPr/>
        </p:nvSpPr>
        <p:spPr>
          <a:xfrm>
            <a:off x="603772" y="5391577"/>
            <a:ext cx="468856" cy="46885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2541" y="1117165"/>
            <a:ext cx="6938801" cy="513495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438925" y="207511"/>
            <a:ext cx="5469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00B0F0"/>
                </a:solidFill>
                <a:latin typeface="+mj-lt"/>
              </a:rPr>
              <a:t>Делегирование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228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Общесадовский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проект «Семён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Летопроводец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357083" y="542894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217732" y="5130525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3054697" y="5204404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5" y="1934789"/>
            <a:ext cx="3617259" cy="361725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945" y="1480355"/>
            <a:ext cx="4228440" cy="422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74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Тематический день «Покров день»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357083" y="542894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217732" y="5130525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2349153" y="505690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863" y="1776434"/>
            <a:ext cx="4024312" cy="402431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713" y="1400856"/>
            <a:ext cx="3401469" cy="255110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718" y="3150143"/>
            <a:ext cx="2911059" cy="218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53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Общесадовский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проект «Святки»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357083" y="542894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217732" y="5130525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2349153" y="505690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44" y="1625450"/>
            <a:ext cx="3576918" cy="357691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483" y="1410545"/>
            <a:ext cx="3408450" cy="255633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404" y="2015031"/>
            <a:ext cx="2560432" cy="341390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678" y="3980844"/>
            <a:ext cx="2616210" cy="2616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28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Праздник «Масленица» </a:t>
            </a:r>
            <a:endParaRPr lang="ru-RU" b="1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357083" y="542894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217732" y="5130525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2349153" y="505690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58" y="1592769"/>
            <a:ext cx="4033703" cy="226895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298" y="1051644"/>
            <a:ext cx="4276501" cy="24055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666" y="1622590"/>
            <a:ext cx="1764926" cy="235323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08" y="4282499"/>
            <a:ext cx="3675547" cy="206749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083" y="4143695"/>
            <a:ext cx="4735929" cy="213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63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Тематический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день</a:t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«Вербное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воскресенье»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357083" y="542894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217732" y="5130525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2349153" y="505690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89" y="2932775"/>
            <a:ext cx="2380130" cy="317350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957" y="3976782"/>
            <a:ext cx="2517113" cy="188783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967" y="676532"/>
            <a:ext cx="3921991" cy="294149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0862" y="3781458"/>
            <a:ext cx="2002491" cy="266998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602" y="1793921"/>
            <a:ext cx="4049969" cy="323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1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Общесадовский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проект «Пасха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357083" y="542894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217732" y="5130525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2349153" y="505690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11" y="1419918"/>
            <a:ext cx="2590037" cy="259003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863" y="1712246"/>
            <a:ext cx="1868021" cy="249069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452" y="1542217"/>
            <a:ext cx="3488280" cy="261621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579" y="1997355"/>
            <a:ext cx="2390215" cy="318695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170" y="4418724"/>
            <a:ext cx="2995053" cy="224629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385" y="4303553"/>
            <a:ext cx="3001032" cy="225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59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Праздник «Ивана Купала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5899012" y="2003127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063714" y="4842571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9552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2605398" y="4840983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74" y="1648800"/>
            <a:ext cx="3818965" cy="286422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238" y="938478"/>
            <a:ext cx="2823672" cy="211775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248" y="3278992"/>
            <a:ext cx="3636132" cy="272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5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Тематический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день</a:t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«День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Петра и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Февронии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7017859" y="4935365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24258" y="4964404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217732" y="5130525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3962409" y="4642542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753" y="1965898"/>
            <a:ext cx="3581152" cy="269425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932" y="329192"/>
            <a:ext cx="2491068" cy="33214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539" y="3937035"/>
            <a:ext cx="3488280" cy="261621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02" y="1962014"/>
            <a:ext cx="4094701" cy="307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16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Тематический день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«Яблочный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спас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357083" y="542894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217732" y="5130525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2349153" y="505690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99" y="1739253"/>
            <a:ext cx="4391114" cy="439111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695" y="1549862"/>
            <a:ext cx="4337844" cy="325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12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034553" cy="1325563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sz="3600" dirty="0" smtClean="0">
                <a:solidFill>
                  <a:srgbClr val="0070C0"/>
                </a:solidFill>
                <a:latin typeface="+mn-lt"/>
              </a:rPr>
              <a:t>Подарок домовому </a:t>
            </a:r>
            <a:endParaRPr lang="ru-RU" sz="36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964420" y="4686861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1082190" y="4930494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9217732" y="5130525"/>
            <a:ext cx="1699468" cy="1418953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588746" y="4686861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803645" y="1751193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099" y="1988024"/>
            <a:ext cx="2814806" cy="211110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463" y="446939"/>
            <a:ext cx="2715787" cy="271578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463" y="3612298"/>
            <a:ext cx="3036454" cy="303645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703341" y="112313"/>
            <a:ext cx="3618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0070C0"/>
                </a:solidFill>
              </a:rPr>
              <a:t>«Мастерим куклу-самокрутку»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341" y="1949218"/>
            <a:ext cx="3154972" cy="236622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240" y="4423795"/>
            <a:ext cx="2966609" cy="222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8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9152" y="520828"/>
            <a:ext cx="3048141" cy="788182"/>
          </a:xfrm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b="1" i="1" dirty="0" err="1" smtClean="0">
                <a:solidFill>
                  <a:srgbClr val="00B0F0"/>
                </a:solidFill>
              </a:rPr>
              <a:t>Вконтакте</a:t>
            </a:r>
            <a:r>
              <a:rPr lang="ru-RU" b="1" i="1" dirty="0" smtClean="0">
                <a:solidFill>
                  <a:srgbClr val="00B0F0"/>
                </a:solidFill>
              </a:rPr>
              <a:t> </a:t>
            </a:r>
            <a:endParaRPr lang="ru-RU" b="1" i="1" dirty="0">
              <a:solidFill>
                <a:srgbClr val="00B0F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745120" y="5880175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295835" y="3442447"/>
            <a:ext cx="1631076" cy="16144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039283" y="365125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10236996" y="5130525"/>
            <a:ext cx="1800966" cy="1571771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2349153" y="505690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224592" y="773831"/>
            <a:ext cx="1702319" cy="1552510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803645" y="2601344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106" y="1309010"/>
            <a:ext cx="3191713" cy="539328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68143" y="605303"/>
            <a:ext cx="24103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i="1" dirty="0" smtClean="0">
                <a:solidFill>
                  <a:srgbClr val="00B0F0"/>
                </a:solidFill>
              </a:rPr>
              <a:t>Сайт ДОО</a:t>
            </a:r>
            <a:endParaRPr lang="ru-RU" sz="4000" i="1" dirty="0">
              <a:solidFill>
                <a:srgbClr val="00B0F0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447" y="1906991"/>
            <a:ext cx="5069251" cy="3801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7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203" y="287815"/>
            <a:ext cx="8773503" cy="788182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sz="3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Действия УК по контролю за выполнением </a:t>
            </a:r>
            <a:r>
              <a:rPr lang="ru-RU" sz="36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 проекта</a:t>
            </a:r>
            <a:endParaRPr lang="ru-RU" sz="3600" b="1" i="1" dirty="0">
              <a:solidFill>
                <a:srgbClr val="00B0F0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9656405" y="542894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76532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1018698" y="4642542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9913448" y="5845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1036047" y="4440488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696687" y="2575625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257" y="1379119"/>
            <a:ext cx="10298542" cy="4702862"/>
          </a:xfrm>
          <a:prstGeom prst="rect">
            <a:avLst/>
          </a:prstGeom>
        </p:spPr>
      </p:pic>
      <p:sp>
        <p:nvSpPr>
          <p:cNvPr id="14" name="Овал 1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9656405" y="542470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185871" y="681906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21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u="sng" dirty="0">
                <a:solidFill>
                  <a:srgbClr val="00B0F0"/>
                </a:solidFill>
              </a:rPr>
              <a:t>Рефлексия, как компонент управленческой деятельности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Ценности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Родины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природы, лежащие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основе патриотического направления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воспитания </a:t>
            </a:r>
          </a:p>
          <a:p>
            <a:pPr algn="ctr">
              <a:lnSpc>
                <a:spcPct val="150000"/>
              </a:lnSpc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Ценности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человека, семьи, дружбы, сотрудничества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лежащие в основе развития коммуникативных способностей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Ценность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знания,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лежащие в основе познавательного направления воспитания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233" y="2282916"/>
            <a:ext cx="823031" cy="8291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1376" y="5627007"/>
            <a:ext cx="823031" cy="8291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1833" y="5347835"/>
            <a:ext cx="823031" cy="82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4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07777" y="260536"/>
            <a:ext cx="92578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B0F0"/>
                </a:solidFill>
                <a:latin typeface="Arial Black" panose="020B0A04020102020204" pitchFamily="34" charset="0"/>
              </a:rPr>
              <a:t>Мы один народ – у нас одна страна!</a:t>
            </a:r>
            <a:endParaRPr lang="ru-RU" sz="32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019" y="845311"/>
            <a:ext cx="9431668" cy="601268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151" y="0"/>
            <a:ext cx="1882588" cy="188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5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20597-1611-4521-807D-26F7E873D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934" y="2887906"/>
            <a:ext cx="6762354" cy="1558892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771525" algn="l"/>
              </a:tabLst>
            </a:pPr>
            <a:r>
              <a:rPr lang="ru-RU" sz="4800" b="1" i="1" dirty="0" smtClean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Спасибо за внимание!</a:t>
            </a:r>
            <a:endParaRPr lang="ru-RU" sz="4800" b="1" i="1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464952D-FF15-47BD-B997-292319E90D36}"/>
              </a:ext>
            </a:extLst>
          </p:cNvPr>
          <p:cNvSpPr/>
          <p:nvPr/>
        </p:nvSpPr>
        <p:spPr>
          <a:xfrm>
            <a:off x="6357083" y="5428940"/>
            <a:ext cx="822121" cy="8221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C7FC9918-486E-4E6F-BBB3-7D8D29780C3A}"/>
              </a:ext>
            </a:extLst>
          </p:cNvPr>
          <p:cNvSpPr/>
          <p:nvPr/>
        </p:nvSpPr>
        <p:spPr>
          <a:xfrm>
            <a:off x="742550" y="521787"/>
            <a:ext cx="476775" cy="476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84B94D5-2D64-47CE-AC48-61868058C7C6}"/>
              </a:ext>
            </a:extLst>
          </p:cNvPr>
          <p:cNvSpPr/>
          <p:nvPr/>
        </p:nvSpPr>
        <p:spPr>
          <a:xfrm>
            <a:off x="10506139" y="3809654"/>
            <a:ext cx="822121" cy="82212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24669DBA-2EFB-45D8-8DAE-5AD121A1EB2C}"/>
              </a:ext>
            </a:extLst>
          </p:cNvPr>
          <p:cNvSpPr/>
          <p:nvPr/>
        </p:nvSpPr>
        <p:spPr>
          <a:xfrm>
            <a:off x="49552" y="4642542"/>
            <a:ext cx="1819013" cy="18190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0DB193-6583-4164-8EE9-1FB61E2C2CF1}"/>
              </a:ext>
            </a:extLst>
          </p:cNvPr>
          <p:cNvSpPr/>
          <p:nvPr/>
        </p:nvSpPr>
        <p:spPr>
          <a:xfrm>
            <a:off x="1026434" y="4446798"/>
            <a:ext cx="2210500" cy="2210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id="{FF2BF700-0214-4486-91EC-CEBDF2A988A1}"/>
              </a:ext>
            </a:extLst>
          </p:cNvPr>
          <p:cNvSpPr/>
          <p:nvPr/>
        </p:nvSpPr>
        <p:spPr>
          <a:xfrm>
            <a:off x="8947052" y="4668163"/>
            <a:ext cx="1970148" cy="1881315"/>
          </a:xfrm>
          <a:prstGeom prst="donut">
            <a:avLst>
              <a:gd name="adj" fmla="val 63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id="{A5D553A6-D09E-4C0A-9F89-B9BA8C2591F0}"/>
              </a:ext>
            </a:extLst>
          </p:cNvPr>
          <p:cNvSpPr/>
          <p:nvPr/>
        </p:nvSpPr>
        <p:spPr>
          <a:xfrm>
            <a:off x="424259" y="3413909"/>
            <a:ext cx="827881" cy="827881"/>
          </a:xfrm>
          <a:prstGeom prst="donut">
            <a:avLst>
              <a:gd name="adj" fmla="val 2580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id="{A704A353-DE82-45CF-A46E-5135D97634AE}"/>
              </a:ext>
            </a:extLst>
          </p:cNvPr>
          <p:cNvSpPr/>
          <p:nvPr/>
        </p:nvSpPr>
        <p:spPr>
          <a:xfrm>
            <a:off x="2349153" y="5056909"/>
            <a:ext cx="1271191" cy="1271191"/>
          </a:xfrm>
          <a:prstGeom prst="donut">
            <a:avLst>
              <a:gd name="adj" fmla="val 2580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BF2C7DA-6A5B-4313-AF42-4F05BEFFC6A8}"/>
              </a:ext>
            </a:extLst>
          </p:cNvPr>
          <p:cNvSpPr/>
          <p:nvPr/>
        </p:nvSpPr>
        <p:spPr>
          <a:xfrm>
            <a:off x="332945" y="18286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63DEF258-C087-49AB-A512-1941CECE6097}"/>
              </a:ext>
            </a:extLst>
          </p:cNvPr>
          <p:cNvSpPr/>
          <p:nvPr/>
        </p:nvSpPr>
        <p:spPr>
          <a:xfrm>
            <a:off x="10483499" y="521787"/>
            <a:ext cx="1252225" cy="1252225"/>
          </a:xfrm>
          <a:prstGeom prst="ellipse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796" y="-1877"/>
            <a:ext cx="4872745" cy="334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0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1037</TotalTime>
  <Words>495</Words>
  <Application>Microsoft Office PowerPoint</Application>
  <PresentationFormat>Широкоэкранный</PresentationFormat>
  <Paragraphs>60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Arial Black</vt:lpstr>
      <vt:lpstr>Calibri</vt:lpstr>
      <vt:lpstr>Calibri Light</vt:lpstr>
      <vt:lpstr>Cambria Math</vt:lpstr>
      <vt:lpstr>Times New Roman</vt:lpstr>
      <vt:lpstr>Тема Office</vt:lpstr>
      <vt:lpstr>«Воспитатель, педагог,  наставник»</vt:lpstr>
      <vt:lpstr>Пренебрежение воспитанием есть  гибель людей,  семей, государств и всего мира.  Я.А. Коменский</vt:lpstr>
      <vt:lpstr>Задачи управленческой деятельности</vt:lpstr>
      <vt:lpstr>Структура управленческой деятельности включает в себя следующие компоненты</vt:lpstr>
      <vt:lpstr>Этапы проекта:</vt:lpstr>
      <vt:lpstr>Презентация PowerPoint</vt:lpstr>
      <vt:lpstr>Презентация PowerPoint</vt:lpstr>
      <vt:lpstr>Методы мотивации взрослых и детей : </vt:lpstr>
      <vt:lpstr>«Центр духовно – нравственного воспитания  детей средствами русской народной культуры».  </vt:lpstr>
      <vt:lpstr>Презентация PowerPoint</vt:lpstr>
      <vt:lpstr>Презентация PowerPoint</vt:lpstr>
      <vt:lpstr>Презентация PowerPoint</vt:lpstr>
      <vt:lpstr>Общесадовский проект «Семён Летопроводец» </vt:lpstr>
      <vt:lpstr>Тематический день «Покров день»</vt:lpstr>
      <vt:lpstr>Общесадовский проект «Святки» </vt:lpstr>
      <vt:lpstr>Праздник «Масленица» </vt:lpstr>
      <vt:lpstr>Тематический день «Вербное воскресенье»</vt:lpstr>
      <vt:lpstr>Общесадовский проект «Пасха»</vt:lpstr>
      <vt:lpstr>Праздник «Ивана Купала»</vt:lpstr>
      <vt:lpstr>Тематический день «День Петра и Февронии» </vt:lpstr>
      <vt:lpstr>Тематический день «Яблочный спас»</vt:lpstr>
      <vt:lpstr>Подарок домовому </vt:lpstr>
      <vt:lpstr>Вконтакте </vt:lpstr>
      <vt:lpstr>Действия УК по контролю за выполнением задач проекта</vt:lpstr>
      <vt:lpstr>Рефлексия, как компонент управленческой деятельности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USer</cp:lastModifiedBy>
  <cp:revision>51</cp:revision>
  <dcterms:created xsi:type="dcterms:W3CDTF">2021-11-30T12:57:49Z</dcterms:created>
  <dcterms:modified xsi:type="dcterms:W3CDTF">2023-05-20T06:18:45Z</dcterms:modified>
</cp:coreProperties>
</file>